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28" autoAdjust="0"/>
    <p:restoredTop sz="94660"/>
  </p:normalViewPr>
  <p:slideViewPr>
    <p:cSldViewPr snapToGrid="0" showGuides="1">
      <p:cViewPr varScale="1">
        <p:scale>
          <a:sx n="114" d="100"/>
          <a:sy n="114" d="100"/>
        </p:scale>
        <p:origin x="46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1CD2F-A791-BA31-2329-6E7F08529B1A}"/>
              </a:ext>
            </a:extLst>
          </p:cNvPr>
          <p:cNvSpPr>
            <a:spLocks noGrp="1"/>
          </p:cNvSpPr>
          <p:nvPr>
            <p:ph type="ctrTitle"/>
          </p:nvPr>
        </p:nvSpPr>
        <p:spPr>
          <a:xfrm>
            <a:off x="490881" y="949325"/>
            <a:ext cx="7052919" cy="2387600"/>
          </a:xfrm>
          <a:prstGeom prst="rect">
            <a:avLst/>
          </a:prstGeom>
        </p:spPr>
        <p:txBody>
          <a:bodyPr anchor="b">
            <a:normAutofit/>
          </a:bodyPr>
          <a:lstStyle>
            <a:lvl1pPr algn="l">
              <a:defRPr sz="4800" b="1">
                <a:solidFill>
                  <a:srgbClr val="0070C0"/>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D8267C6E-44CE-5631-9B7D-927914A92F04}"/>
              </a:ext>
            </a:extLst>
          </p:cNvPr>
          <p:cNvSpPr>
            <a:spLocks noGrp="1"/>
          </p:cNvSpPr>
          <p:nvPr>
            <p:ph type="subTitle" idx="1"/>
          </p:nvPr>
        </p:nvSpPr>
        <p:spPr>
          <a:xfrm>
            <a:off x="490881" y="3429000"/>
            <a:ext cx="7052919" cy="1039812"/>
          </a:xfrm>
          <a:prstGeom prst="rect">
            <a:avLst/>
          </a:prstGeom>
        </p:spPr>
        <p:txBody>
          <a:bodyPr/>
          <a:lstStyle>
            <a:lvl1pPr marL="0" indent="0" algn="l">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7" name="Picture 6">
            <a:extLst>
              <a:ext uri="{FF2B5EF4-FFF2-40B4-BE49-F238E27FC236}">
                <a16:creationId xmlns:a16="http://schemas.microsoft.com/office/drawing/2014/main" id="{E5A0A7A8-4245-C445-526B-07F77007EE7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8123338" y="490881"/>
            <a:ext cx="3577781" cy="1563798"/>
          </a:xfrm>
          <a:prstGeom prst="rect">
            <a:avLst/>
          </a:prstGeom>
        </p:spPr>
      </p:pic>
      <p:pic>
        <p:nvPicPr>
          <p:cNvPr id="11" name="Picture 10">
            <a:extLst>
              <a:ext uri="{FF2B5EF4-FFF2-40B4-BE49-F238E27FC236}">
                <a16:creationId xmlns:a16="http://schemas.microsoft.com/office/drawing/2014/main" id="{D221D7FA-D5F5-9211-9F8F-787E6AEB510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490881" y="5309196"/>
            <a:ext cx="1937769" cy="1056129"/>
          </a:xfrm>
          <a:prstGeom prst="rect">
            <a:avLst/>
          </a:prstGeom>
        </p:spPr>
      </p:pic>
    </p:spTree>
    <p:extLst>
      <p:ext uri="{BB962C8B-B14F-4D97-AF65-F5344CB8AC3E}">
        <p14:creationId xmlns:p14="http://schemas.microsoft.com/office/powerpoint/2010/main" val="1011438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o">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6294012"/>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_blue">
    <p:bg>
      <p:bgPr>
        <a:solidFill>
          <a:srgbClr val="0070C0"/>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8AEAC6-3629-C0DA-5A13-9C79C886485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8123338" y="490881"/>
            <a:ext cx="3577780" cy="1563798"/>
          </a:xfrm>
          <a:prstGeom prst="rect">
            <a:avLst/>
          </a:prstGeom>
        </p:spPr>
      </p:pic>
      <p:pic>
        <p:nvPicPr>
          <p:cNvPr id="5" name="Picture 4">
            <a:extLst>
              <a:ext uri="{FF2B5EF4-FFF2-40B4-BE49-F238E27FC236}">
                <a16:creationId xmlns:a16="http://schemas.microsoft.com/office/drawing/2014/main" id="{7EB73EA9-A2A8-3697-6A6A-36F3EC57437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490881" y="5309195"/>
            <a:ext cx="1937769" cy="1056129"/>
          </a:xfrm>
          <a:prstGeom prst="rect">
            <a:avLst/>
          </a:prstGeom>
        </p:spPr>
      </p:pic>
      <p:sp>
        <p:nvSpPr>
          <p:cNvPr id="6" name="Title 1">
            <a:extLst>
              <a:ext uri="{FF2B5EF4-FFF2-40B4-BE49-F238E27FC236}">
                <a16:creationId xmlns:a16="http://schemas.microsoft.com/office/drawing/2014/main" id="{FF9808E8-DD41-80E0-FAFC-354E6FE80076}"/>
              </a:ext>
            </a:extLst>
          </p:cNvPr>
          <p:cNvSpPr>
            <a:spLocks noGrp="1"/>
          </p:cNvSpPr>
          <p:nvPr>
            <p:ph type="ctrTitle"/>
          </p:nvPr>
        </p:nvSpPr>
        <p:spPr>
          <a:xfrm>
            <a:off x="490881" y="949325"/>
            <a:ext cx="7052919" cy="2387600"/>
          </a:xfrm>
          <a:prstGeom prst="rect">
            <a:avLst/>
          </a:prstGeom>
        </p:spPr>
        <p:txBody>
          <a:bodyPr anchor="b">
            <a:normAutofit/>
          </a:bodyPr>
          <a:lstStyle>
            <a:lvl1pPr algn="l">
              <a:defRPr sz="48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8" name="Subtitle 2">
            <a:extLst>
              <a:ext uri="{FF2B5EF4-FFF2-40B4-BE49-F238E27FC236}">
                <a16:creationId xmlns:a16="http://schemas.microsoft.com/office/drawing/2014/main" id="{D19E708A-2810-ED20-EDC9-B9D1DEDDB63D}"/>
              </a:ext>
            </a:extLst>
          </p:cNvPr>
          <p:cNvSpPr>
            <a:spLocks noGrp="1"/>
          </p:cNvSpPr>
          <p:nvPr>
            <p:ph type="subTitle" idx="1"/>
          </p:nvPr>
        </p:nvSpPr>
        <p:spPr>
          <a:xfrm>
            <a:off x="490881" y="3429000"/>
            <a:ext cx="7052919" cy="1039812"/>
          </a:xfrm>
          <a:prstGeom prst="rect">
            <a:avLst/>
          </a:prstGeom>
        </p:spPr>
        <p:txBody>
          <a:bodyPr/>
          <a:lstStyle>
            <a:lvl1pPr marL="0" indent="0" algn="l">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2898945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4FAEA-6FB3-16B7-A722-6C2AAA8129A6}"/>
              </a:ext>
            </a:extLst>
          </p:cNvPr>
          <p:cNvSpPr>
            <a:spLocks noGrp="1"/>
          </p:cNvSpPr>
          <p:nvPr>
            <p:ph type="title"/>
          </p:nvPr>
        </p:nvSpPr>
        <p:spPr>
          <a:xfrm>
            <a:off x="490881" y="365125"/>
            <a:ext cx="11210238" cy="1325563"/>
          </a:xfrm>
          <a:prstGeom prst="rect">
            <a:avLst/>
          </a:prstGeom>
        </p:spPr>
        <p:txBody>
          <a:bodyPr/>
          <a:lstStyle>
            <a:lvl1pPr>
              <a:defRPr b="1">
                <a:solidFill>
                  <a:srgbClr val="0070C0"/>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F6437D96-84E2-AAE2-1090-E9036ECCC459}"/>
              </a:ext>
            </a:extLst>
          </p:cNvPr>
          <p:cNvSpPr>
            <a:spLocks noGrp="1"/>
          </p:cNvSpPr>
          <p:nvPr>
            <p:ph idx="1"/>
          </p:nvPr>
        </p:nvSpPr>
        <p:spPr>
          <a:xfrm>
            <a:off x="490881" y="1825624"/>
            <a:ext cx="11210238" cy="4498975"/>
          </a:xfrm>
          <a:prstGeom prst="rect">
            <a:avLst/>
          </a:prstGeom>
        </p:spPr>
        <p:txBody>
          <a:bodyPr>
            <a:normAutofit/>
          </a:bodyPr>
          <a:lstStyle>
            <a:lvl1pPr>
              <a:lnSpc>
                <a:spcPct val="100000"/>
              </a:lnSpc>
              <a:buClr>
                <a:srgbClr val="0070C0"/>
              </a:buClr>
              <a:defRPr sz="2400">
                <a:latin typeface="Arial" panose="020B0604020202020204" pitchFamily="34" charset="0"/>
                <a:cs typeface="Arial" panose="020B0604020202020204" pitchFamily="34" charset="0"/>
              </a:defRPr>
            </a:lvl1pPr>
            <a:lvl2pPr>
              <a:lnSpc>
                <a:spcPct val="100000"/>
              </a:lnSpc>
              <a:buClr>
                <a:srgbClr val="0070C0"/>
              </a:buClr>
              <a:defRPr sz="2400">
                <a:latin typeface="Arial" panose="020B0604020202020204" pitchFamily="34" charset="0"/>
                <a:cs typeface="Arial" panose="020B0604020202020204" pitchFamily="34" charset="0"/>
              </a:defRPr>
            </a:lvl2pPr>
            <a:lvl3pPr>
              <a:lnSpc>
                <a:spcPct val="100000"/>
              </a:lnSpc>
              <a:buClr>
                <a:srgbClr val="0070C0"/>
              </a:buClr>
              <a:defRPr sz="2400">
                <a:latin typeface="Arial" panose="020B0604020202020204" pitchFamily="34" charset="0"/>
                <a:cs typeface="Arial" panose="020B0604020202020204" pitchFamily="34" charset="0"/>
              </a:defRPr>
            </a:lvl3pPr>
            <a:lvl4pPr>
              <a:lnSpc>
                <a:spcPct val="100000"/>
              </a:lnSpc>
              <a:buClr>
                <a:srgbClr val="0070C0"/>
              </a:buClr>
              <a:defRPr sz="2400">
                <a:latin typeface="Arial" panose="020B0604020202020204" pitchFamily="34" charset="0"/>
                <a:cs typeface="Arial" panose="020B0604020202020204" pitchFamily="34" charset="0"/>
              </a:defRPr>
            </a:lvl4pPr>
            <a:lvl5pPr>
              <a:lnSpc>
                <a:spcPct val="100000"/>
              </a:lnSpc>
              <a:buClr>
                <a:srgbClr val="0070C0"/>
              </a:buClr>
              <a:defRPr sz="2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08706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_blue">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4FAEA-6FB3-16B7-A722-6C2AAA8129A6}"/>
              </a:ext>
            </a:extLst>
          </p:cNvPr>
          <p:cNvSpPr>
            <a:spLocks noGrp="1"/>
          </p:cNvSpPr>
          <p:nvPr>
            <p:ph type="title"/>
          </p:nvPr>
        </p:nvSpPr>
        <p:spPr>
          <a:xfrm>
            <a:off x="490881" y="365125"/>
            <a:ext cx="11210238" cy="1325563"/>
          </a:xfrm>
          <a:prstGeom prst="rect">
            <a:avLst/>
          </a:prstGeom>
        </p:spPr>
        <p:txBody>
          <a:bodyPr/>
          <a:lstStyle>
            <a:lvl1pPr>
              <a:defRPr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F6437D96-84E2-AAE2-1090-E9036ECCC459}"/>
              </a:ext>
            </a:extLst>
          </p:cNvPr>
          <p:cNvSpPr>
            <a:spLocks noGrp="1"/>
          </p:cNvSpPr>
          <p:nvPr>
            <p:ph idx="1"/>
          </p:nvPr>
        </p:nvSpPr>
        <p:spPr>
          <a:xfrm>
            <a:off x="490881" y="1825624"/>
            <a:ext cx="11210238" cy="4498975"/>
          </a:xfrm>
          <a:prstGeom prst="rect">
            <a:avLst/>
          </a:prstGeom>
        </p:spPr>
        <p:txBody>
          <a:bodyPr>
            <a:normAutofit/>
          </a:bodyPr>
          <a:lstStyle>
            <a:lvl1pPr>
              <a:lnSpc>
                <a:spcPct val="100000"/>
              </a:lnSpc>
              <a:buClr>
                <a:schemeClr val="bg1"/>
              </a:buClr>
              <a:defRPr sz="2400">
                <a:solidFill>
                  <a:schemeClr val="bg1"/>
                </a:solidFill>
                <a:latin typeface="Arial" panose="020B0604020202020204" pitchFamily="34" charset="0"/>
                <a:cs typeface="Arial" panose="020B0604020202020204" pitchFamily="34" charset="0"/>
              </a:defRPr>
            </a:lvl1pPr>
            <a:lvl2pPr>
              <a:lnSpc>
                <a:spcPct val="100000"/>
              </a:lnSpc>
              <a:buClr>
                <a:schemeClr val="bg1"/>
              </a:buClr>
              <a:defRPr sz="2400">
                <a:solidFill>
                  <a:schemeClr val="bg1"/>
                </a:solidFill>
                <a:latin typeface="Arial" panose="020B0604020202020204" pitchFamily="34" charset="0"/>
                <a:cs typeface="Arial" panose="020B0604020202020204" pitchFamily="34" charset="0"/>
              </a:defRPr>
            </a:lvl2pPr>
            <a:lvl3pPr>
              <a:lnSpc>
                <a:spcPct val="100000"/>
              </a:lnSpc>
              <a:buClr>
                <a:schemeClr val="bg1"/>
              </a:buClr>
              <a:defRPr sz="2400">
                <a:solidFill>
                  <a:schemeClr val="bg1"/>
                </a:solidFill>
                <a:latin typeface="Arial" panose="020B0604020202020204" pitchFamily="34" charset="0"/>
                <a:cs typeface="Arial" panose="020B0604020202020204" pitchFamily="34" charset="0"/>
              </a:defRPr>
            </a:lvl3pPr>
            <a:lvl4pPr>
              <a:lnSpc>
                <a:spcPct val="100000"/>
              </a:lnSpc>
              <a:buClr>
                <a:schemeClr val="bg1"/>
              </a:buClr>
              <a:defRPr sz="2400">
                <a:solidFill>
                  <a:schemeClr val="bg1"/>
                </a:solidFill>
                <a:latin typeface="Arial" panose="020B0604020202020204" pitchFamily="34" charset="0"/>
                <a:cs typeface="Arial" panose="020B0604020202020204" pitchFamily="34" charset="0"/>
              </a:defRPr>
            </a:lvl4pPr>
            <a:lvl5pPr>
              <a:lnSpc>
                <a:spcPct val="100000"/>
              </a:lnSpc>
              <a:buClr>
                <a:schemeClr val="bg1"/>
              </a:buClr>
              <a:defRPr sz="2400">
                <a:solidFill>
                  <a:schemeClr val="bg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151623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C811EA-F43E-9898-29DC-457DB6D29F8E}"/>
              </a:ext>
            </a:extLst>
          </p:cNvPr>
          <p:cNvSpPr>
            <a:spLocks noGrp="1"/>
          </p:cNvSpPr>
          <p:nvPr>
            <p:ph sz="half" idx="1"/>
          </p:nvPr>
        </p:nvSpPr>
        <p:spPr>
          <a:xfrm>
            <a:off x="490881" y="1825625"/>
            <a:ext cx="5528919" cy="4473576"/>
          </a:xfrm>
          <a:prstGeom prst="rect">
            <a:avLst/>
          </a:prstGeom>
        </p:spPr>
        <p:txBody>
          <a:bodyPr>
            <a:normAutofit/>
          </a:bodyPr>
          <a:lstStyle>
            <a:lvl1pPr>
              <a:buClr>
                <a:srgbClr val="0070C0"/>
              </a:buClr>
              <a:defRPr sz="2400">
                <a:latin typeface="Arial" panose="020B0604020202020204" pitchFamily="34" charset="0"/>
                <a:cs typeface="Arial" panose="020B0604020202020204" pitchFamily="34" charset="0"/>
              </a:defRPr>
            </a:lvl1pPr>
            <a:lvl2pPr>
              <a:buClr>
                <a:srgbClr val="0070C0"/>
              </a:buClr>
              <a:defRPr sz="2400">
                <a:latin typeface="Arial" panose="020B0604020202020204" pitchFamily="34" charset="0"/>
                <a:cs typeface="Arial" panose="020B0604020202020204" pitchFamily="34" charset="0"/>
              </a:defRPr>
            </a:lvl2pPr>
            <a:lvl3pPr>
              <a:buClr>
                <a:srgbClr val="0070C0"/>
              </a:buClr>
              <a:defRPr sz="2400">
                <a:latin typeface="Arial" panose="020B0604020202020204" pitchFamily="34" charset="0"/>
                <a:cs typeface="Arial" panose="020B0604020202020204" pitchFamily="34" charset="0"/>
              </a:defRPr>
            </a:lvl3pPr>
            <a:lvl4pPr>
              <a:buClr>
                <a:srgbClr val="0070C0"/>
              </a:buClr>
              <a:defRPr sz="2400">
                <a:latin typeface="Arial" panose="020B0604020202020204" pitchFamily="34" charset="0"/>
                <a:cs typeface="Arial" panose="020B0604020202020204" pitchFamily="34" charset="0"/>
              </a:defRPr>
            </a:lvl4pPr>
            <a:lvl5pPr>
              <a:buClr>
                <a:srgbClr val="0070C0"/>
              </a:buClr>
              <a:defRPr sz="2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88CE3B36-7846-1F92-711F-BDA37C753477}"/>
              </a:ext>
            </a:extLst>
          </p:cNvPr>
          <p:cNvSpPr>
            <a:spLocks noGrp="1"/>
          </p:cNvSpPr>
          <p:nvPr>
            <p:ph sz="half" idx="2"/>
          </p:nvPr>
        </p:nvSpPr>
        <p:spPr>
          <a:xfrm>
            <a:off x="6172199" y="1825625"/>
            <a:ext cx="5528919" cy="4473576"/>
          </a:xfrm>
          <a:prstGeom prst="rect">
            <a:avLst/>
          </a:prstGeom>
        </p:spPr>
        <p:txBody>
          <a:bodyPr>
            <a:normAutofit/>
          </a:bodyPr>
          <a:lstStyle>
            <a:lvl1pPr>
              <a:buClr>
                <a:srgbClr val="0070C0"/>
              </a:buClr>
              <a:defRPr sz="2400">
                <a:latin typeface="Arial" panose="020B0604020202020204" pitchFamily="34" charset="0"/>
                <a:cs typeface="Arial" panose="020B0604020202020204" pitchFamily="34" charset="0"/>
              </a:defRPr>
            </a:lvl1pPr>
            <a:lvl2pPr>
              <a:buClr>
                <a:srgbClr val="0070C0"/>
              </a:buClr>
              <a:defRPr sz="2400">
                <a:latin typeface="Arial" panose="020B0604020202020204" pitchFamily="34" charset="0"/>
                <a:cs typeface="Arial" panose="020B0604020202020204" pitchFamily="34" charset="0"/>
              </a:defRPr>
            </a:lvl2pPr>
            <a:lvl3pPr>
              <a:buClr>
                <a:srgbClr val="0070C0"/>
              </a:buClr>
              <a:defRPr sz="2400">
                <a:latin typeface="Arial" panose="020B0604020202020204" pitchFamily="34" charset="0"/>
                <a:cs typeface="Arial" panose="020B0604020202020204" pitchFamily="34" charset="0"/>
              </a:defRPr>
            </a:lvl3pPr>
            <a:lvl4pPr>
              <a:buClr>
                <a:srgbClr val="0070C0"/>
              </a:buClr>
              <a:defRPr sz="2400">
                <a:latin typeface="Arial" panose="020B0604020202020204" pitchFamily="34" charset="0"/>
                <a:cs typeface="Arial" panose="020B0604020202020204" pitchFamily="34" charset="0"/>
              </a:defRPr>
            </a:lvl4pPr>
            <a:lvl5pPr>
              <a:buClr>
                <a:srgbClr val="0070C0"/>
              </a:buClr>
              <a:defRPr sz="2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
            <a:extLst>
              <a:ext uri="{FF2B5EF4-FFF2-40B4-BE49-F238E27FC236}">
                <a16:creationId xmlns:a16="http://schemas.microsoft.com/office/drawing/2014/main" id="{38BE921C-7C59-A524-54CF-F19B22778141}"/>
              </a:ext>
            </a:extLst>
          </p:cNvPr>
          <p:cNvSpPr>
            <a:spLocks noGrp="1"/>
          </p:cNvSpPr>
          <p:nvPr>
            <p:ph type="title"/>
          </p:nvPr>
        </p:nvSpPr>
        <p:spPr>
          <a:xfrm>
            <a:off x="490881" y="365125"/>
            <a:ext cx="11210238" cy="1325563"/>
          </a:xfrm>
          <a:prstGeom prst="rect">
            <a:avLst/>
          </a:prstGeom>
        </p:spPr>
        <p:txBody>
          <a:bodyPr/>
          <a:lstStyle>
            <a:lvl1pPr>
              <a:defRPr b="1">
                <a:solidFill>
                  <a:srgbClr val="0070C0"/>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379647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Left">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8CE3B36-7846-1F92-711F-BDA37C753477}"/>
              </a:ext>
            </a:extLst>
          </p:cNvPr>
          <p:cNvSpPr>
            <a:spLocks noGrp="1"/>
          </p:cNvSpPr>
          <p:nvPr>
            <p:ph sz="half" idx="2"/>
          </p:nvPr>
        </p:nvSpPr>
        <p:spPr>
          <a:xfrm>
            <a:off x="6172199" y="441936"/>
            <a:ext cx="5528919" cy="5974129"/>
          </a:xfrm>
          <a:prstGeom prst="rect">
            <a:avLst/>
          </a:prstGeom>
        </p:spPr>
        <p:txBody>
          <a:bodyPr anchor="ctr" anchorCtr="0">
            <a:normAutofit/>
          </a:bodyPr>
          <a:lstStyle>
            <a:lvl1pPr>
              <a:buClr>
                <a:srgbClr val="0070C0"/>
              </a:buClr>
              <a:defRPr sz="2400">
                <a:latin typeface="Arial" panose="020B0604020202020204" pitchFamily="34" charset="0"/>
                <a:cs typeface="Arial" panose="020B0604020202020204" pitchFamily="34" charset="0"/>
              </a:defRPr>
            </a:lvl1pPr>
            <a:lvl2pPr>
              <a:buClr>
                <a:srgbClr val="0070C0"/>
              </a:buClr>
              <a:defRPr sz="2400">
                <a:latin typeface="Arial" panose="020B0604020202020204" pitchFamily="34" charset="0"/>
                <a:cs typeface="Arial" panose="020B0604020202020204" pitchFamily="34" charset="0"/>
              </a:defRPr>
            </a:lvl2pPr>
            <a:lvl3pPr>
              <a:buClr>
                <a:srgbClr val="0070C0"/>
              </a:buClr>
              <a:defRPr sz="2400">
                <a:latin typeface="Arial" panose="020B0604020202020204" pitchFamily="34" charset="0"/>
                <a:cs typeface="Arial" panose="020B0604020202020204" pitchFamily="34" charset="0"/>
              </a:defRPr>
            </a:lvl3pPr>
            <a:lvl4pPr>
              <a:buClr>
                <a:srgbClr val="0070C0"/>
              </a:buClr>
              <a:defRPr sz="2400">
                <a:latin typeface="Arial" panose="020B0604020202020204" pitchFamily="34" charset="0"/>
                <a:cs typeface="Arial" panose="020B0604020202020204" pitchFamily="34" charset="0"/>
              </a:defRPr>
            </a:lvl4pPr>
            <a:lvl5pPr>
              <a:buClr>
                <a:srgbClr val="0070C0"/>
              </a:buClr>
              <a:defRPr sz="2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
            <a:extLst>
              <a:ext uri="{FF2B5EF4-FFF2-40B4-BE49-F238E27FC236}">
                <a16:creationId xmlns:a16="http://schemas.microsoft.com/office/drawing/2014/main" id="{38BE921C-7C59-A524-54CF-F19B22778141}"/>
              </a:ext>
            </a:extLst>
          </p:cNvPr>
          <p:cNvSpPr>
            <a:spLocks noGrp="1"/>
          </p:cNvSpPr>
          <p:nvPr>
            <p:ph type="title"/>
          </p:nvPr>
        </p:nvSpPr>
        <p:spPr>
          <a:xfrm>
            <a:off x="490881" y="441936"/>
            <a:ext cx="5528919" cy="5974129"/>
          </a:xfrm>
          <a:prstGeom prst="rect">
            <a:avLst/>
          </a:prstGeom>
        </p:spPr>
        <p:txBody>
          <a:bodyPr/>
          <a:lstStyle>
            <a:lvl1pPr>
              <a:defRPr b="1">
                <a:solidFill>
                  <a:srgbClr val="0070C0"/>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3622553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Left_blue">
    <p:bg>
      <p:bgPr>
        <a:solidFill>
          <a:srgbClr val="0070C0"/>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8CE3B36-7846-1F92-711F-BDA37C753477}"/>
              </a:ext>
            </a:extLst>
          </p:cNvPr>
          <p:cNvSpPr>
            <a:spLocks noGrp="1"/>
          </p:cNvSpPr>
          <p:nvPr>
            <p:ph sz="half" idx="2"/>
          </p:nvPr>
        </p:nvSpPr>
        <p:spPr>
          <a:xfrm>
            <a:off x="6172199" y="441936"/>
            <a:ext cx="5528919" cy="5974129"/>
          </a:xfrm>
          <a:prstGeom prst="rect">
            <a:avLst/>
          </a:prstGeom>
        </p:spPr>
        <p:txBody>
          <a:bodyPr anchor="ctr" anchorCtr="0">
            <a:normAutofit/>
          </a:bodyPr>
          <a:lstStyle>
            <a:lvl1pPr>
              <a:buClr>
                <a:schemeClr val="bg1"/>
              </a:buClr>
              <a:defRPr sz="2400">
                <a:solidFill>
                  <a:schemeClr val="bg1"/>
                </a:solidFill>
                <a:latin typeface="Arial" panose="020B0604020202020204" pitchFamily="34" charset="0"/>
                <a:cs typeface="Arial" panose="020B0604020202020204" pitchFamily="34" charset="0"/>
              </a:defRPr>
            </a:lvl1pPr>
            <a:lvl2pPr>
              <a:buClr>
                <a:schemeClr val="bg1"/>
              </a:buClr>
              <a:defRPr sz="2400">
                <a:solidFill>
                  <a:schemeClr val="bg1"/>
                </a:solidFill>
                <a:latin typeface="Arial" panose="020B0604020202020204" pitchFamily="34" charset="0"/>
                <a:cs typeface="Arial" panose="020B0604020202020204" pitchFamily="34" charset="0"/>
              </a:defRPr>
            </a:lvl2pPr>
            <a:lvl3pPr>
              <a:buClr>
                <a:schemeClr val="bg1"/>
              </a:buClr>
              <a:defRPr sz="2400">
                <a:solidFill>
                  <a:schemeClr val="bg1"/>
                </a:solidFill>
                <a:latin typeface="Arial" panose="020B0604020202020204" pitchFamily="34" charset="0"/>
                <a:cs typeface="Arial" panose="020B0604020202020204" pitchFamily="34" charset="0"/>
              </a:defRPr>
            </a:lvl3pPr>
            <a:lvl4pPr>
              <a:buClr>
                <a:schemeClr val="bg1"/>
              </a:buClr>
              <a:defRPr sz="2400">
                <a:solidFill>
                  <a:schemeClr val="bg1"/>
                </a:solidFill>
                <a:latin typeface="Arial" panose="020B0604020202020204" pitchFamily="34" charset="0"/>
                <a:cs typeface="Arial" panose="020B0604020202020204" pitchFamily="34" charset="0"/>
              </a:defRPr>
            </a:lvl4pPr>
            <a:lvl5pPr>
              <a:buClr>
                <a:schemeClr val="bg1"/>
              </a:buClr>
              <a:defRPr sz="2400">
                <a:solidFill>
                  <a:schemeClr val="bg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
            <a:extLst>
              <a:ext uri="{FF2B5EF4-FFF2-40B4-BE49-F238E27FC236}">
                <a16:creationId xmlns:a16="http://schemas.microsoft.com/office/drawing/2014/main" id="{38BE921C-7C59-A524-54CF-F19B22778141}"/>
              </a:ext>
            </a:extLst>
          </p:cNvPr>
          <p:cNvSpPr>
            <a:spLocks noGrp="1"/>
          </p:cNvSpPr>
          <p:nvPr>
            <p:ph type="title"/>
          </p:nvPr>
        </p:nvSpPr>
        <p:spPr>
          <a:xfrm>
            <a:off x="490881" y="441936"/>
            <a:ext cx="5528919" cy="5974129"/>
          </a:xfrm>
          <a:prstGeom prst="rect">
            <a:avLst/>
          </a:prstGeom>
        </p:spPr>
        <p:txBody>
          <a:bodyPr/>
          <a:lstStyle>
            <a:lvl1pPr>
              <a:defRPr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1351408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8E9D872-5F35-A875-D0AF-2E25385F9729}"/>
              </a:ext>
            </a:extLst>
          </p:cNvPr>
          <p:cNvSpPr>
            <a:spLocks noGrp="1"/>
          </p:cNvSpPr>
          <p:nvPr>
            <p:ph type="title"/>
          </p:nvPr>
        </p:nvSpPr>
        <p:spPr>
          <a:xfrm>
            <a:off x="490881" y="365125"/>
            <a:ext cx="11210238" cy="1325563"/>
          </a:xfrm>
          <a:prstGeom prst="rect">
            <a:avLst/>
          </a:prstGeom>
        </p:spPr>
        <p:txBody>
          <a:bodyPr/>
          <a:lstStyle>
            <a:lvl1pPr>
              <a:defRPr b="1">
                <a:solidFill>
                  <a:srgbClr val="0070C0"/>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2663016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220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B25017-8327-98E2-D4FC-95CD44913493}"/>
              </a:ext>
            </a:extLst>
          </p:cNvPr>
          <p:cNvSpPr>
            <a:spLocks noGrp="1"/>
          </p:cNvSpPr>
          <p:nvPr>
            <p:ph type="title"/>
          </p:nvPr>
        </p:nvSpPr>
        <p:spPr>
          <a:xfrm>
            <a:off x="490881" y="365125"/>
            <a:ext cx="11210238"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7A777C95-B7D9-DC55-68AB-02065CB1C6BC}"/>
              </a:ext>
            </a:extLst>
          </p:cNvPr>
          <p:cNvSpPr>
            <a:spLocks noGrp="1"/>
          </p:cNvSpPr>
          <p:nvPr>
            <p:ph type="body" idx="1"/>
          </p:nvPr>
        </p:nvSpPr>
        <p:spPr>
          <a:xfrm>
            <a:off x="490881" y="1825625"/>
            <a:ext cx="1121023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3577848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2" r:id="rId4"/>
    <p:sldLayoutId id="2147483652" r:id="rId5"/>
    <p:sldLayoutId id="2147483663" r:id="rId6"/>
    <p:sldLayoutId id="2147483664" r:id="rId7"/>
    <p:sldLayoutId id="2147483654" r:id="rId8"/>
    <p:sldLayoutId id="2147483655" r:id="rId9"/>
    <p:sldLayoutId id="2147483661" r:id="rId10"/>
  </p:sldLayoutIdLst>
  <p:txStyles>
    <p:titleStyle>
      <a:lvl1pPr algn="l" defTabSz="914400" rtl="0" eaLnBrk="1" latinLnBrk="0" hangingPunct="1">
        <a:lnSpc>
          <a:spcPct val="90000"/>
        </a:lnSpc>
        <a:spcBef>
          <a:spcPct val="0"/>
        </a:spcBef>
        <a:buNone/>
        <a:defRPr sz="4400" b="1" kern="1200">
          <a:solidFill>
            <a:srgbClr val="0070C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Clr>
          <a:srgbClr val="0070C0"/>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0070C0"/>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0070C0"/>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0070C0"/>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0070C0"/>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E8508-4EF3-726C-354A-070B43A2D3ED}"/>
              </a:ext>
            </a:extLst>
          </p:cNvPr>
          <p:cNvSpPr>
            <a:spLocks noGrp="1"/>
          </p:cNvSpPr>
          <p:nvPr>
            <p:ph type="ctrTitle"/>
          </p:nvPr>
        </p:nvSpPr>
        <p:spPr/>
        <p:txBody>
          <a:bodyPr/>
          <a:lstStyle/>
          <a:p>
            <a:r>
              <a:rPr lang="en-GB" dirty="0"/>
              <a:t>Impact of industrial action on elective waiting list </a:t>
            </a:r>
          </a:p>
        </p:txBody>
      </p:sp>
      <p:sp>
        <p:nvSpPr>
          <p:cNvPr id="3" name="Subtitle 2">
            <a:extLst>
              <a:ext uri="{FF2B5EF4-FFF2-40B4-BE49-F238E27FC236}">
                <a16:creationId xmlns:a16="http://schemas.microsoft.com/office/drawing/2014/main" id="{D7D9AF9F-910C-1344-2531-BBA36659D741}"/>
              </a:ext>
            </a:extLst>
          </p:cNvPr>
          <p:cNvSpPr>
            <a:spLocks noGrp="1"/>
          </p:cNvSpPr>
          <p:nvPr>
            <p:ph type="subTitle" idx="1"/>
          </p:nvPr>
        </p:nvSpPr>
        <p:spPr/>
        <p:txBody>
          <a:bodyPr/>
          <a:lstStyle/>
          <a:p>
            <a:r>
              <a:rPr lang="en-GB" dirty="0"/>
              <a:t>Harrow Health and Wellbeing Board </a:t>
            </a:r>
          </a:p>
          <a:p>
            <a:r>
              <a:rPr lang="en-GB" dirty="0"/>
              <a:t>13 September 2023</a:t>
            </a:r>
          </a:p>
        </p:txBody>
      </p:sp>
    </p:spTree>
    <p:extLst>
      <p:ext uri="{BB962C8B-B14F-4D97-AF65-F5344CB8AC3E}">
        <p14:creationId xmlns:p14="http://schemas.microsoft.com/office/powerpoint/2010/main" val="2571646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8B3CD3-4B35-7CA1-9D92-EB0CBCBAD1DF}"/>
              </a:ext>
            </a:extLst>
          </p:cNvPr>
          <p:cNvSpPr>
            <a:spLocks noGrp="1"/>
          </p:cNvSpPr>
          <p:nvPr>
            <p:ph type="title"/>
          </p:nvPr>
        </p:nvSpPr>
        <p:spPr>
          <a:xfrm>
            <a:off x="416990" y="0"/>
            <a:ext cx="11210238" cy="1325563"/>
          </a:xfrm>
        </p:spPr>
        <p:txBody>
          <a:bodyPr>
            <a:normAutofit/>
          </a:bodyPr>
          <a:lstStyle/>
          <a:p>
            <a:r>
              <a:rPr lang="en-GB" sz="3600" dirty="0"/>
              <a:t>Industrial action so far in 2023, past and planned</a:t>
            </a:r>
          </a:p>
        </p:txBody>
      </p:sp>
      <p:sp>
        <p:nvSpPr>
          <p:cNvPr id="5" name="Content Placeholder 4">
            <a:extLst>
              <a:ext uri="{FF2B5EF4-FFF2-40B4-BE49-F238E27FC236}">
                <a16:creationId xmlns:a16="http://schemas.microsoft.com/office/drawing/2014/main" id="{0FBBC7C9-BBB8-CE4D-51BA-2BF9D813FCA6}"/>
              </a:ext>
            </a:extLst>
          </p:cNvPr>
          <p:cNvSpPr>
            <a:spLocks noGrp="1"/>
          </p:cNvSpPr>
          <p:nvPr>
            <p:ph idx="1"/>
          </p:nvPr>
        </p:nvSpPr>
        <p:spPr>
          <a:xfrm>
            <a:off x="6803472" y="1325563"/>
            <a:ext cx="4746645" cy="4714510"/>
          </a:xfrm>
        </p:spPr>
        <p:txBody>
          <a:bodyPr>
            <a:normAutofit fontScale="70000" lnSpcReduction="20000"/>
          </a:bodyPr>
          <a:lstStyle/>
          <a:p>
            <a:pPr marL="0" indent="0" algn="l">
              <a:buNone/>
            </a:pPr>
            <a:r>
              <a:rPr lang="en-GB" sz="2400" b="0" i="0" dirty="0">
                <a:solidFill>
                  <a:srgbClr val="374151"/>
                </a:solidFill>
                <a:effectLst/>
              </a:rPr>
              <a:t>To date there has been 5 sets of junior doctor strikes and 2 consultant strikes completed. </a:t>
            </a:r>
          </a:p>
          <a:p>
            <a:pPr marL="0" indent="0" algn="l">
              <a:buNone/>
            </a:pPr>
            <a:endParaRPr lang="en-GB" dirty="0">
              <a:solidFill>
                <a:srgbClr val="374151"/>
              </a:solidFill>
            </a:endParaRPr>
          </a:p>
          <a:p>
            <a:pPr marL="0" indent="0" algn="l">
              <a:buNone/>
            </a:pPr>
            <a:r>
              <a:rPr lang="en-GB" sz="2400" b="0" i="0" dirty="0">
                <a:solidFill>
                  <a:srgbClr val="374151"/>
                </a:solidFill>
                <a:effectLst/>
              </a:rPr>
              <a:t>Currently there is a further 2 consultant strikes planned </a:t>
            </a:r>
            <a:r>
              <a:rPr lang="en-GB" dirty="0">
                <a:solidFill>
                  <a:srgbClr val="374151"/>
                </a:solidFill>
              </a:rPr>
              <a:t>across September and </a:t>
            </a:r>
            <a:r>
              <a:rPr lang="en-GB" sz="2400" b="0" i="0" dirty="0">
                <a:solidFill>
                  <a:srgbClr val="374151"/>
                </a:solidFill>
                <a:effectLst/>
              </a:rPr>
              <a:t>October. </a:t>
            </a:r>
          </a:p>
          <a:p>
            <a:pPr marL="0" indent="0" algn="l">
              <a:buNone/>
            </a:pPr>
            <a:endParaRPr lang="en-GB" sz="2400" b="0" i="0" dirty="0">
              <a:solidFill>
                <a:srgbClr val="374151"/>
              </a:solidFill>
              <a:effectLst/>
            </a:endParaRPr>
          </a:p>
          <a:p>
            <a:pPr marL="0" indent="0" algn="l">
              <a:buNone/>
            </a:pPr>
            <a:r>
              <a:rPr lang="en-GB" sz="2400" b="0" i="0" dirty="0">
                <a:solidFill>
                  <a:srgbClr val="374151"/>
                </a:solidFill>
                <a:effectLst/>
              </a:rPr>
              <a:t>During each strike the Trust implemented a Gold Command approach similar to what was set up during the Covid pandemic. </a:t>
            </a:r>
          </a:p>
          <a:p>
            <a:pPr marL="0" indent="0" algn="l">
              <a:buNone/>
            </a:pPr>
            <a:endParaRPr lang="en-GB" sz="2400" b="0" i="0" dirty="0">
              <a:solidFill>
                <a:srgbClr val="374151"/>
              </a:solidFill>
              <a:effectLst/>
            </a:endParaRPr>
          </a:p>
          <a:p>
            <a:pPr marL="0" indent="0" algn="l">
              <a:buNone/>
            </a:pPr>
            <a:r>
              <a:rPr lang="en-GB" dirty="0">
                <a:solidFill>
                  <a:srgbClr val="374151"/>
                </a:solidFill>
              </a:rPr>
              <a:t>Leading up to each strike, staffing rotas were planned to schedule as much activity as possible, whilst maintaining clinical safety.</a:t>
            </a:r>
          </a:p>
          <a:p>
            <a:pPr marL="0" indent="0" algn="l">
              <a:buNone/>
            </a:pPr>
            <a:endParaRPr lang="en-GB" sz="2400" b="0" i="0" dirty="0">
              <a:solidFill>
                <a:srgbClr val="374151"/>
              </a:solidFill>
              <a:effectLst/>
            </a:endParaRPr>
          </a:p>
          <a:p>
            <a:pPr marL="0" indent="0" algn="l">
              <a:buNone/>
            </a:pPr>
            <a:r>
              <a:rPr lang="en-GB" sz="2400" b="0" i="0" dirty="0">
                <a:solidFill>
                  <a:srgbClr val="374151"/>
                </a:solidFill>
                <a:effectLst/>
              </a:rPr>
              <a:t>Additional daily checkpoint huddles and staffing safety checks were implemented during the days of the strikes.  </a:t>
            </a:r>
          </a:p>
          <a:p>
            <a:pPr marL="0" indent="0" algn="l">
              <a:buNone/>
            </a:pPr>
            <a:endParaRPr lang="en-GB" sz="2400" b="0" i="0" dirty="0">
              <a:solidFill>
                <a:srgbClr val="374151"/>
              </a:solidFill>
              <a:effectLst/>
            </a:endParaRPr>
          </a:p>
          <a:p>
            <a:pPr marL="0" indent="0" algn="l">
              <a:buNone/>
            </a:pPr>
            <a:endParaRPr lang="en-GB" dirty="0">
              <a:solidFill>
                <a:srgbClr val="374151"/>
              </a:solidFill>
            </a:endParaRPr>
          </a:p>
          <a:p>
            <a:pPr marL="0" indent="0" algn="l">
              <a:buNone/>
            </a:pPr>
            <a:endParaRPr lang="en-GB" sz="2400" b="0" i="0" dirty="0">
              <a:solidFill>
                <a:srgbClr val="374151"/>
              </a:solidFill>
              <a:effectLst/>
            </a:endParaRPr>
          </a:p>
          <a:p>
            <a:pPr marL="0" indent="0" algn="l">
              <a:buNone/>
            </a:pPr>
            <a:endParaRPr lang="en-GB" sz="2400" b="0" i="0" dirty="0">
              <a:solidFill>
                <a:srgbClr val="374151"/>
              </a:solidFill>
              <a:effectLst/>
            </a:endParaRPr>
          </a:p>
          <a:p>
            <a:pPr marL="0" indent="0" algn="l">
              <a:buNone/>
            </a:pPr>
            <a:endParaRPr lang="en-GB" dirty="0">
              <a:solidFill>
                <a:srgbClr val="374151"/>
              </a:solidFill>
            </a:endParaRPr>
          </a:p>
          <a:p>
            <a:pPr marL="0" indent="0" algn="l">
              <a:buNone/>
            </a:pPr>
            <a:endParaRPr lang="en-GB" sz="2400" b="0" i="0" dirty="0">
              <a:solidFill>
                <a:srgbClr val="374151"/>
              </a:solidFill>
              <a:effectLst/>
            </a:endParaRPr>
          </a:p>
          <a:p>
            <a:pPr marL="0" indent="0" algn="l">
              <a:buNone/>
            </a:pPr>
            <a:endParaRPr lang="en-GB" dirty="0">
              <a:solidFill>
                <a:srgbClr val="374151"/>
              </a:solidFill>
            </a:endParaRPr>
          </a:p>
          <a:p>
            <a:pPr marL="0" indent="0" algn="l">
              <a:buNone/>
            </a:pPr>
            <a:endParaRPr lang="en-GB" sz="2400" b="0" i="0" dirty="0">
              <a:solidFill>
                <a:srgbClr val="374151"/>
              </a:solidFill>
              <a:effectLst/>
            </a:endParaRPr>
          </a:p>
          <a:p>
            <a:pPr marL="0" indent="0" algn="l">
              <a:buNone/>
            </a:pPr>
            <a:endParaRPr lang="en-GB" dirty="0">
              <a:solidFill>
                <a:srgbClr val="374151"/>
              </a:solidFill>
            </a:endParaRPr>
          </a:p>
          <a:p>
            <a:pPr marL="0" indent="0" algn="l">
              <a:buNone/>
            </a:pPr>
            <a:endParaRPr lang="en-GB" sz="2400" b="0" i="0" dirty="0">
              <a:solidFill>
                <a:srgbClr val="374151"/>
              </a:solidFill>
              <a:effectLst/>
            </a:endParaRPr>
          </a:p>
          <a:p>
            <a:pPr marL="0" indent="0" algn="l">
              <a:buNone/>
            </a:pPr>
            <a:endParaRPr lang="en-GB" sz="2400" b="0" i="0" dirty="0">
              <a:solidFill>
                <a:srgbClr val="374151"/>
              </a:solidFill>
              <a:effectLst/>
            </a:endParaRPr>
          </a:p>
          <a:p>
            <a:endParaRPr lang="en-GB" dirty="0"/>
          </a:p>
        </p:txBody>
      </p:sp>
      <p:pic>
        <p:nvPicPr>
          <p:cNvPr id="7" name="Picture 6">
            <a:extLst>
              <a:ext uri="{FF2B5EF4-FFF2-40B4-BE49-F238E27FC236}">
                <a16:creationId xmlns:a16="http://schemas.microsoft.com/office/drawing/2014/main" id="{1755C1C7-05CB-9F9C-3CE7-095F22D35489}"/>
              </a:ext>
            </a:extLst>
          </p:cNvPr>
          <p:cNvPicPr>
            <a:picLocks noChangeAspect="1"/>
          </p:cNvPicPr>
          <p:nvPr/>
        </p:nvPicPr>
        <p:blipFill rotWithShape="1">
          <a:blip r:embed="rId2"/>
          <a:srcRect t="10007"/>
          <a:stretch/>
        </p:blipFill>
        <p:spPr>
          <a:xfrm>
            <a:off x="266706" y="1797607"/>
            <a:ext cx="6139697" cy="3495846"/>
          </a:xfrm>
          <a:prstGeom prst="rect">
            <a:avLst/>
          </a:prstGeom>
        </p:spPr>
      </p:pic>
    </p:spTree>
    <p:extLst>
      <p:ext uri="{BB962C8B-B14F-4D97-AF65-F5344CB8AC3E}">
        <p14:creationId xmlns:p14="http://schemas.microsoft.com/office/powerpoint/2010/main" val="141858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70587-11D1-47DA-9190-45BEE0B83E07}"/>
              </a:ext>
            </a:extLst>
          </p:cNvPr>
          <p:cNvSpPr>
            <a:spLocks noGrp="1"/>
          </p:cNvSpPr>
          <p:nvPr>
            <p:ph type="title"/>
          </p:nvPr>
        </p:nvSpPr>
        <p:spPr>
          <a:xfrm>
            <a:off x="490881" y="0"/>
            <a:ext cx="11210238" cy="1325563"/>
          </a:xfrm>
        </p:spPr>
        <p:txBody>
          <a:bodyPr>
            <a:normAutofit/>
          </a:bodyPr>
          <a:lstStyle/>
          <a:p>
            <a:r>
              <a:rPr lang="en-GB" sz="3600" dirty="0"/>
              <a:t>Prioritising of capacity </a:t>
            </a:r>
          </a:p>
        </p:txBody>
      </p:sp>
      <p:sp>
        <p:nvSpPr>
          <p:cNvPr id="3" name="Content Placeholder 2">
            <a:extLst>
              <a:ext uri="{FF2B5EF4-FFF2-40B4-BE49-F238E27FC236}">
                <a16:creationId xmlns:a16="http://schemas.microsoft.com/office/drawing/2014/main" id="{BE537698-38F6-EBF6-095C-286F2BB3E217}"/>
              </a:ext>
            </a:extLst>
          </p:cNvPr>
          <p:cNvSpPr>
            <a:spLocks noGrp="1"/>
          </p:cNvSpPr>
          <p:nvPr>
            <p:ph idx="1"/>
          </p:nvPr>
        </p:nvSpPr>
        <p:spPr>
          <a:xfrm>
            <a:off x="608327" y="1238395"/>
            <a:ext cx="11210238" cy="4868790"/>
          </a:xfrm>
        </p:spPr>
        <p:txBody>
          <a:bodyPr>
            <a:normAutofit/>
          </a:bodyPr>
          <a:lstStyle/>
          <a:p>
            <a:pPr marL="0" indent="0" algn="l">
              <a:buNone/>
            </a:pPr>
            <a:endParaRPr lang="en-GB" sz="1600" b="0" i="0" dirty="0">
              <a:solidFill>
                <a:srgbClr val="374151"/>
              </a:solidFill>
              <a:effectLst/>
            </a:endParaRPr>
          </a:p>
          <a:p>
            <a:pPr marL="0" indent="0" algn="l">
              <a:buNone/>
            </a:pPr>
            <a:r>
              <a:rPr lang="en-GB" sz="1700" b="0" i="0" dirty="0">
                <a:solidFill>
                  <a:srgbClr val="374151"/>
                </a:solidFill>
                <a:effectLst/>
              </a:rPr>
              <a:t>Throughout the various instances of industrial actions, there has been a necessity to decrease overall activity. </a:t>
            </a:r>
          </a:p>
          <a:p>
            <a:pPr marL="0" indent="0" algn="l">
              <a:buNone/>
            </a:pPr>
            <a:endParaRPr lang="en-GB" sz="1700" dirty="0">
              <a:solidFill>
                <a:srgbClr val="374151"/>
              </a:solidFill>
            </a:endParaRPr>
          </a:p>
          <a:p>
            <a:pPr marL="0" indent="0" algn="l">
              <a:buNone/>
            </a:pPr>
            <a:r>
              <a:rPr lang="en-GB" sz="1700" b="0" i="0" dirty="0">
                <a:solidFill>
                  <a:srgbClr val="374151"/>
                </a:solidFill>
                <a:effectLst/>
              </a:rPr>
              <a:t>The determination of which activities should proceed was guided by the following factors:</a:t>
            </a:r>
          </a:p>
          <a:p>
            <a:pPr marL="0" indent="0" algn="l">
              <a:buNone/>
            </a:pPr>
            <a:endParaRPr lang="en-GB" sz="1700" b="0" i="0" dirty="0">
              <a:solidFill>
                <a:srgbClr val="374151"/>
              </a:solidFill>
              <a:effectLst/>
            </a:endParaRPr>
          </a:p>
          <a:p>
            <a:pPr algn="l">
              <a:buFont typeface="+mj-lt"/>
              <a:buAutoNum type="arabicPeriod"/>
            </a:pPr>
            <a:r>
              <a:rPr lang="en-GB" sz="1700" b="0" i="0" dirty="0">
                <a:solidFill>
                  <a:srgbClr val="374151"/>
                </a:solidFill>
                <a:effectLst/>
              </a:rPr>
              <a:t>Clinical urgency</a:t>
            </a:r>
          </a:p>
          <a:p>
            <a:pPr algn="l">
              <a:buFont typeface="+mj-lt"/>
              <a:buAutoNum type="arabicPeriod"/>
            </a:pPr>
            <a:r>
              <a:rPr lang="en-GB" sz="1700" b="0" i="0" dirty="0">
                <a:solidFill>
                  <a:srgbClr val="374151"/>
                </a:solidFill>
                <a:effectLst/>
              </a:rPr>
              <a:t>Patients on a cancer treatment pathway</a:t>
            </a:r>
          </a:p>
          <a:p>
            <a:pPr algn="l">
              <a:buFont typeface="+mj-lt"/>
              <a:buAutoNum type="arabicPeriod"/>
            </a:pPr>
            <a:r>
              <a:rPr lang="en-GB" sz="1700" b="0" i="0" dirty="0">
                <a:solidFill>
                  <a:srgbClr val="374151"/>
                </a:solidFill>
                <a:effectLst/>
              </a:rPr>
              <a:t>Patients who had surpassed a 52-week waiting period on a referral-to-treatment (RTT) pathway</a:t>
            </a:r>
          </a:p>
          <a:p>
            <a:pPr algn="l">
              <a:buFont typeface="+mj-lt"/>
              <a:buAutoNum type="arabicPeriod"/>
            </a:pPr>
            <a:r>
              <a:rPr lang="en-GB" sz="1700" b="0" i="0" dirty="0">
                <a:solidFill>
                  <a:srgbClr val="374151"/>
                </a:solidFill>
                <a:effectLst/>
              </a:rPr>
              <a:t>Activities that could be sustained without adversely affecting the workforce required to provide secure care within hospital wards.</a:t>
            </a:r>
          </a:p>
          <a:p>
            <a:endParaRPr lang="en-GB" dirty="0"/>
          </a:p>
        </p:txBody>
      </p:sp>
    </p:spTree>
    <p:extLst>
      <p:ext uri="{BB962C8B-B14F-4D97-AF65-F5344CB8AC3E}">
        <p14:creationId xmlns:p14="http://schemas.microsoft.com/office/powerpoint/2010/main" val="1671357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70587-11D1-47DA-9190-45BEE0B83E07}"/>
              </a:ext>
            </a:extLst>
          </p:cNvPr>
          <p:cNvSpPr>
            <a:spLocks noGrp="1"/>
          </p:cNvSpPr>
          <p:nvPr>
            <p:ph type="title"/>
          </p:nvPr>
        </p:nvSpPr>
        <p:spPr>
          <a:xfrm>
            <a:off x="490881" y="0"/>
            <a:ext cx="11210238" cy="1325563"/>
          </a:xfrm>
        </p:spPr>
        <p:txBody>
          <a:bodyPr>
            <a:normAutofit/>
          </a:bodyPr>
          <a:lstStyle/>
          <a:p>
            <a:r>
              <a:rPr lang="en-GB" sz="3600" dirty="0"/>
              <a:t>Impact </a:t>
            </a:r>
            <a:r>
              <a:rPr lang="en-GB" sz="3600" b="1" dirty="0"/>
              <a:t>of industrial </a:t>
            </a:r>
            <a:r>
              <a:rPr lang="en-GB" sz="3600" dirty="0"/>
              <a:t>a</a:t>
            </a:r>
            <a:r>
              <a:rPr lang="en-GB" sz="3600" b="1" dirty="0"/>
              <a:t>ction on planned </a:t>
            </a:r>
            <a:r>
              <a:rPr lang="en-GB" sz="3600" dirty="0"/>
              <a:t>a</a:t>
            </a:r>
            <a:r>
              <a:rPr lang="en-GB" sz="3600" b="1" dirty="0"/>
              <a:t>ctivity</a:t>
            </a:r>
            <a:endParaRPr lang="en-GB" sz="3600" dirty="0"/>
          </a:p>
        </p:txBody>
      </p:sp>
      <p:sp>
        <p:nvSpPr>
          <p:cNvPr id="3" name="Content Placeholder 2">
            <a:extLst>
              <a:ext uri="{FF2B5EF4-FFF2-40B4-BE49-F238E27FC236}">
                <a16:creationId xmlns:a16="http://schemas.microsoft.com/office/drawing/2014/main" id="{BE537698-38F6-EBF6-095C-286F2BB3E217}"/>
              </a:ext>
            </a:extLst>
          </p:cNvPr>
          <p:cNvSpPr>
            <a:spLocks noGrp="1"/>
          </p:cNvSpPr>
          <p:nvPr>
            <p:ph idx="1"/>
          </p:nvPr>
        </p:nvSpPr>
        <p:spPr>
          <a:xfrm>
            <a:off x="608327" y="1238395"/>
            <a:ext cx="11210238" cy="5422464"/>
          </a:xfrm>
        </p:spPr>
        <p:txBody>
          <a:bodyPr>
            <a:normAutofit fontScale="85000" lnSpcReduction="20000"/>
          </a:bodyPr>
          <a:lstStyle/>
          <a:p>
            <a:pPr marL="0" indent="0">
              <a:spcBef>
                <a:spcPts val="600"/>
              </a:spcBef>
              <a:buNone/>
            </a:pPr>
            <a:r>
              <a:rPr lang="en-GB" sz="2000" b="1" dirty="0">
                <a:solidFill>
                  <a:srgbClr val="374151"/>
                </a:solidFill>
              </a:rPr>
              <a:t>To date across the strikes, the following activity has been impacted </a:t>
            </a:r>
          </a:p>
          <a:p>
            <a:pPr marL="628650" lvl="1" indent="-171450">
              <a:spcBef>
                <a:spcPts val="600"/>
              </a:spcBef>
            </a:pPr>
            <a:r>
              <a:rPr lang="en-GB" sz="2000" dirty="0">
                <a:solidFill>
                  <a:srgbClr val="374151"/>
                </a:solidFill>
              </a:rPr>
              <a:t>6,607 outpatient cancellations</a:t>
            </a:r>
          </a:p>
          <a:p>
            <a:pPr marL="628650" lvl="1" indent="-171450">
              <a:spcBef>
                <a:spcPts val="600"/>
              </a:spcBef>
            </a:pPr>
            <a:r>
              <a:rPr lang="en-GB" sz="2000" dirty="0">
                <a:solidFill>
                  <a:srgbClr val="374151"/>
                </a:solidFill>
              </a:rPr>
              <a:t>968 elective ordinary operations (cases requiring an overnight admission post operation)  </a:t>
            </a:r>
          </a:p>
          <a:p>
            <a:pPr marL="628650" lvl="1" indent="-171450">
              <a:spcBef>
                <a:spcPts val="600"/>
              </a:spcBef>
            </a:pPr>
            <a:r>
              <a:rPr lang="en-GB" sz="2000" dirty="0">
                <a:solidFill>
                  <a:srgbClr val="374151"/>
                </a:solidFill>
              </a:rPr>
              <a:t>993 elective day case procedures (cases where the patient is discharged on the day of the procedure) </a:t>
            </a:r>
          </a:p>
          <a:p>
            <a:pPr marL="628650" lvl="1" indent="-171450">
              <a:spcBef>
                <a:spcPts val="600"/>
              </a:spcBef>
            </a:pPr>
            <a:endParaRPr lang="en-GB" sz="2000" dirty="0">
              <a:solidFill>
                <a:srgbClr val="374151"/>
              </a:solidFill>
            </a:endParaRPr>
          </a:p>
          <a:p>
            <a:pPr marL="628650" lvl="1" indent="-171450">
              <a:spcBef>
                <a:spcPts val="600"/>
              </a:spcBef>
            </a:pPr>
            <a:endParaRPr lang="en-GB" sz="2000" dirty="0">
              <a:solidFill>
                <a:srgbClr val="374151"/>
              </a:solidFill>
            </a:endParaRPr>
          </a:p>
          <a:p>
            <a:pPr marL="0" indent="0">
              <a:spcBef>
                <a:spcPts val="600"/>
              </a:spcBef>
              <a:buFont typeface="Arial" panose="020B0604020202020204" pitchFamily="34" charset="0"/>
              <a:buNone/>
            </a:pPr>
            <a:r>
              <a:rPr lang="en-GB" sz="2000" b="1" dirty="0">
                <a:solidFill>
                  <a:srgbClr val="374151"/>
                </a:solidFill>
              </a:rPr>
              <a:t>Percentage of elective activity (operations) impacted </a:t>
            </a:r>
          </a:p>
          <a:p>
            <a:pPr marL="628650" lvl="1" indent="-171450">
              <a:spcBef>
                <a:spcPts val="600"/>
              </a:spcBef>
            </a:pPr>
            <a:r>
              <a:rPr lang="en-GB" sz="2000" dirty="0">
                <a:solidFill>
                  <a:srgbClr val="374151"/>
                </a:solidFill>
              </a:rPr>
              <a:t>During the initial strike, day case activity was reduced by 28% and elective ordinary cases by 43%</a:t>
            </a:r>
          </a:p>
          <a:p>
            <a:pPr marL="628650" lvl="1" indent="-171450">
              <a:spcBef>
                <a:spcPts val="600"/>
              </a:spcBef>
            </a:pPr>
            <a:r>
              <a:rPr lang="en-GB" sz="2000" dirty="0">
                <a:solidFill>
                  <a:srgbClr val="374151"/>
                </a:solidFill>
              </a:rPr>
              <a:t>The second strike had the largest impact as this was scheduled during the Easter Bank Holiday week, which doubled the cancellations</a:t>
            </a:r>
          </a:p>
          <a:p>
            <a:pPr marL="628650" lvl="1" indent="-171450">
              <a:spcBef>
                <a:spcPts val="600"/>
              </a:spcBef>
            </a:pPr>
            <a:r>
              <a:rPr lang="en-GB" sz="2000" dirty="0">
                <a:solidFill>
                  <a:srgbClr val="374151"/>
                </a:solidFill>
              </a:rPr>
              <a:t>The next set of junior doctor strikes had a lower impact as more doctors remained on the rota </a:t>
            </a:r>
          </a:p>
          <a:p>
            <a:pPr marL="628650" lvl="1" indent="-171450">
              <a:spcBef>
                <a:spcPts val="600"/>
              </a:spcBef>
            </a:pPr>
            <a:endParaRPr lang="en-GB" sz="2000" dirty="0">
              <a:solidFill>
                <a:srgbClr val="374151"/>
              </a:solidFill>
            </a:endParaRPr>
          </a:p>
          <a:p>
            <a:pPr marL="0" indent="0">
              <a:spcBef>
                <a:spcPts val="600"/>
              </a:spcBef>
              <a:buFont typeface="Arial" panose="020B0604020202020204" pitchFamily="34" charset="0"/>
              <a:buNone/>
            </a:pPr>
            <a:endParaRPr lang="en-GB" sz="2000" b="1" dirty="0">
              <a:solidFill>
                <a:srgbClr val="374151"/>
              </a:solidFill>
            </a:endParaRPr>
          </a:p>
          <a:p>
            <a:pPr marL="0" indent="0">
              <a:spcBef>
                <a:spcPts val="600"/>
              </a:spcBef>
              <a:buFont typeface="Arial" panose="020B0604020202020204" pitchFamily="34" charset="0"/>
              <a:buNone/>
            </a:pPr>
            <a:r>
              <a:rPr lang="en-GB" sz="2000" b="1" dirty="0">
                <a:solidFill>
                  <a:srgbClr val="374151"/>
                </a:solidFill>
              </a:rPr>
              <a:t>Percentage of outpatient activity impacted </a:t>
            </a:r>
          </a:p>
          <a:p>
            <a:pPr marL="628650" lvl="1" indent="-171450">
              <a:spcBef>
                <a:spcPts val="600"/>
              </a:spcBef>
            </a:pPr>
            <a:r>
              <a:rPr lang="en-GB" sz="2000" dirty="0">
                <a:solidFill>
                  <a:srgbClr val="374151"/>
                </a:solidFill>
              </a:rPr>
              <a:t>During the initial strike in June, outpatient appointments were impacted by 25%</a:t>
            </a:r>
          </a:p>
          <a:p>
            <a:pPr marL="628650" lvl="1" indent="-171450">
              <a:spcBef>
                <a:spcPts val="600"/>
              </a:spcBef>
            </a:pPr>
            <a:r>
              <a:rPr lang="en-GB" sz="2000" dirty="0">
                <a:solidFill>
                  <a:srgbClr val="374151"/>
                </a:solidFill>
              </a:rPr>
              <a:t>The second strike had the largest impact as this was scheduled during the Easter Bank Holiday week, increased the impact to 43% </a:t>
            </a:r>
          </a:p>
          <a:p>
            <a:pPr marL="628650" lvl="1" indent="-171450">
              <a:spcBef>
                <a:spcPts val="600"/>
              </a:spcBef>
            </a:pPr>
            <a:r>
              <a:rPr lang="en-GB" sz="2000" dirty="0">
                <a:solidFill>
                  <a:srgbClr val="374151"/>
                </a:solidFill>
              </a:rPr>
              <a:t>The next set of junior doctor strikes had a much lower impact as more doctors remained on the rota, where only 11% of appointments were impacted </a:t>
            </a:r>
          </a:p>
          <a:p>
            <a:pPr marL="457200" lvl="1" indent="0">
              <a:spcBef>
                <a:spcPts val="600"/>
              </a:spcBef>
              <a:buNone/>
            </a:pPr>
            <a:endParaRPr lang="en-GB" sz="1700" dirty="0">
              <a:solidFill>
                <a:srgbClr val="374151"/>
              </a:solidFill>
            </a:endParaRPr>
          </a:p>
          <a:p>
            <a:endParaRPr lang="en-GB" dirty="0"/>
          </a:p>
        </p:txBody>
      </p:sp>
    </p:spTree>
    <p:extLst>
      <p:ext uri="{BB962C8B-B14F-4D97-AF65-F5344CB8AC3E}">
        <p14:creationId xmlns:p14="http://schemas.microsoft.com/office/powerpoint/2010/main" val="3996413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70587-11D1-47DA-9190-45BEE0B83E07}"/>
              </a:ext>
            </a:extLst>
          </p:cNvPr>
          <p:cNvSpPr>
            <a:spLocks noGrp="1"/>
          </p:cNvSpPr>
          <p:nvPr>
            <p:ph type="title"/>
          </p:nvPr>
        </p:nvSpPr>
        <p:spPr>
          <a:xfrm>
            <a:off x="490881" y="0"/>
            <a:ext cx="11210238" cy="1325563"/>
          </a:xfrm>
        </p:spPr>
        <p:txBody>
          <a:bodyPr>
            <a:normAutofit/>
          </a:bodyPr>
          <a:lstStyle/>
          <a:p>
            <a:r>
              <a:rPr lang="en-GB" sz="3600" dirty="0"/>
              <a:t>Impact </a:t>
            </a:r>
            <a:r>
              <a:rPr lang="en-GB" sz="3600" b="1" dirty="0"/>
              <a:t>of industrial </a:t>
            </a:r>
            <a:r>
              <a:rPr lang="en-GB" sz="3600" dirty="0"/>
              <a:t>a</a:t>
            </a:r>
            <a:r>
              <a:rPr lang="en-GB" sz="3600" b="1" dirty="0"/>
              <a:t>ction on planned </a:t>
            </a:r>
            <a:r>
              <a:rPr lang="en-GB" sz="3600" dirty="0"/>
              <a:t>waiting lists </a:t>
            </a:r>
          </a:p>
        </p:txBody>
      </p:sp>
      <p:sp>
        <p:nvSpPr>
          <p:cNvPr id="3" name="Content Placeholder 2">
            <a:extLst>
              <a:ext uri="{FF2B5EF4-FFF2-40B4-BE49-F238E27FC236}">
                <a16:creationId xmlns:a16="http://schemas.microsoft.com/office/drawing/2014/main" id="{BE537698-38F6-EBF6-095C-286F2BB3E217}"/>
              </a:ext>
            </a:extLst>
          </p:cNvPr>
          <p:cNvSpPr>
            <a:spLocks noGrp="1"/>
          </p:cNvSpPr>
          <p:nvPr>
            <p:ph idx="1"/>
          </p:nvPr>
        </p:nvSpPr>
        <p:spPr>
          <a:xfrm>
            <a:off x="608327" y="1238395"/>
            <a:ext cx="11210238" cy="4868790"/>
          </a:xfrm>
        </p:spPr>
        <p:txBody>
          <a:bodyPr>
            <a:normAutofit/>
          </a:bodyPr>
          <a:lstStyle/>
          <a:p>
            <a:pPr marL="0" indent="0">
              <a:spcBef>
                <a:spcPts val="600"/>
              </a:spcBef>
              <a:buNone/>
            </a:pPr>
            <a:endParaRPr lang="en-GB" sz="1500" dirty="0">
              <a:solidFill>
                <a:srgbClr val="374151"/>
              </a:solidFill>
            </a:endParaRPr>
          </a:p>
          <a:p>
            <a:endParaRPr lang="en-GB" dirty="0"/>
          </a:p>
        </p:txBody>
      </p:sp>
      <p:sp>
        <p:nvSpPr>
          <p:cNvPr id="4" name="Content Placeholder 2">
            <a:extLst>
              <a:ext uri="{FF2B5EF4-FFF2-40B4-BE49-F238E27FC236}">
                <a16:creationId xmlns:a16="http://schemas.microsoft.com/office/drawing/2014/main" id="{720EBCBF-999E-AC1A-3361-862E202FA24C}"/>
              </a:ext>
            </a:extLst>
          </p:cNvPr>
          <p:cNvSpPr txBox="1">
            <a:spLocks/>
          </p:cNvSpPr>
          <p:nvPr/>
        </p:nvSpPr>
        <p:spPr>
          <a:xfrm>
            <a:off x="760727" y="1390795"/>
            <a:ext cx="11210238" cy="486879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rgbClr val="0070C0"/>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0070C0"/>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0070C0"/>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0070C0"/>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0070C0"/>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8650" lvl="1" indent="-171450">
              <a:spcBef>
                <a:spcPts val="600"/>
              </a:spcBef>
            </a:pPr>
            <a:endParaRPr lang="en-GB" sz="1800" dirty="0">
              <a:solidFill>
                <a:srgbClr val="374151"/>
              </a:solidFill>
            </a:endParaRPr>
          </a:p>
          <a:p>
            <a:pPr marL="0" indent="0">
              <a:spcBef>
                <a:spcPts val="600"/>
              </a:spcBef>
              <a:buNone/>
            </a:pPr>
            <a:r>
              <a:rPr lang="en-GB" sz="1700" b="1" dirty="0">
                <a:solidFill>
                  <a:srgbClr val="374151"/>
                </a:solidFill>
              </a:rPr>
              <a:t>The impact on the post-covid elective waiting list recovery</a:t>
            </a:r>
          </a:p>
          <a:p>
            <a:pPr marL="628650" lvl="1" indent="-171450">
              <a:spcBef>
                <a:spcPts val="600"/>
              </a:spcBef>
              <a:buFont typeface="Arial" panose="020B0604020202020204" pitchFamily="34" charset="0"/>
              <a:buChar char="•"/>
            </a:pPr>
            <a:r>
              <a:rPr lang="en-GB" sz="1700" dirty="0">
                <a:solidFill>
                  <a:srgbClr val="374151"/>
                </a:solidFill>
              </a:rPr>
              <a:t>77.4% of the cancellations been waiting for less than 52 weeks </a:t>
            </a:r>
          </a:p>
          <a:p>
            <a:pPr marL="628650" lvl="1" indent="-171450">
              <a:spcBef>
                <a:spcPts val="600"/>
              </a:spcBef>
              <a:buFont typeface="Arial" panose="020B0604020202020204" pitchFamily="34" charset="0"/>
              <a:buChar char="•"/>
            </a:pPr>
            <a:r>
              <a:rPr lang="en-GB" sz="1700" dirty="0">
                <a:solidFill>
                  <a:srgbClr val="374151"/>
                </a:solidFill>
              </a:rPr>
              <a:t>5.3% of the cancellations been waiting for more than 52ww</a:t>
            </a:r>
          </a:p>
          <a:p>
            <a:pPr marL="628650" lvl="1" indent="-171450">
              <a:spcBef>
                <a:spcPts val="600"/>
              </a:spcBef>
              <a:buFont typeface="Arial" panose="020B0604020202020204" pitchFamily="34" charset="0"/>
              <a:buChar char="•"/>
            </a:pPr>
            <a:r>
              <a:rPr lang="en-GB" sz="1700" dirty="0">
                <a:solidFill>
                  <a:srgbClr val="374151"/>
                </a:solidFill>
              </a:rPr>
              <a:t>1.5% of the cancellations been waiting for more than 65ww</a:t>
            </a:r>
          </a:p>
          <a:p>
            <a:pPr marL="628650" lvl="1" indent="-171450">
              <a:spcBef>
                <a:spcPts val="600"/>
              </a:spcBef>
              <a:buFont typeface="Arial" panose="020B0604020202020204" pitchFamily="34" charset="0"/>
              <a:buChar char="•"/>
            </a:pPr>
            <a:r>
              <a:rPr lang="en-GB" sz="1700" dirty="0">
                <a:solidFill>
                  <a:srgbClr val="374151"/>
                </a:solidFill>
              </a:rPr>
              <a:t>0.2% of the cancellations been waiting for more than78ww</a:t>
            </a:r>
          </a:p>
          <a:p>
            <a:pPr marL="628650" lvl="1" indent="-171450">
              <a:spcBef>
                <a:spcPts val="600"/>
              </a:spcBef>
              <a:buFont typeface="Arial" panose="020B0604020202020204" pitchFamily="34" charset="0"/>
              <a:buChar char="•"/>
            </a:pPr>
            <a:endParaRPr lang="en-GB" sz="1700" dirty="0">
              <a:solidFill>
                <a:srgbClr val="374151"/>
              </a:solidFill>
            </a:endParaRPr>
          </a:p>
          <a:p>
            <a:pPr marL="0" indent="0">
              <a:spcBef>
                <a:spcPts val="600"/>
              </a:spcBef>
              <a:buNone/>
            </a:pPr>
            <a:r>
              <a:rPr lang="en-GB" sz="1700" b="1" dirty="0">
                <a:solidFill>
                  <a:srgbClr val="374151"/>
                </a:solidFill>
              </a:rPr>
              <a:t>The impact on the elective waiting list was as follows:</a:t>
            </a:r>
          </a:p>
          <a:p>
            <a:pPr marL="628650" lvl="1" indent="-171450">
              <a:spcBef>
                <a:spcPts val="600"/>
              </a:spcBef>
              <a:buFont typeface="Arial" panose="020B0604020202020204" pitchFamily="34" charset="0"/>
              <a:buChar char="•"/>
            </a:pPr>
            <a:r>
              <a:rPr lang="en-GB" sz="1700" dirty="0">
                <a:solidFill>
                  <a:srgbClr val="374151"/>
                </a:solidFill>
              </a:rPr>
              <a:t>15.6% of the cancellations were on an urgent two week wait pathway</a:t>
            </a:r>
          </a:p>
          <a:p>
            <a:pPr marL="628650" lvl="1" indent="-171450">
              <a:spcBef>
                <a:spcPts val="600"/>
              </a:spcBef>
              <a:buFont typeface="Arial" panose="020B0604020202020204" pitchFamily="34" charset="0"/>
              <a:buChar char="•"/>
            </a:pPr>
            <a:endParaRPr lang="en-GB" sz="1700" dirty="0">
              <a:solidFill>
                <a:srgbClr val="374151"/>
              </a:solidFill>
            </a:endParaRPr>
          </a:p>
          <a:p>
            <a:pPr marL="628650" lvl="1" indent="-171450">
              <a:spcBef>
                <a:spcPts val="600"/>
              </a:spcBef>
            </a:pPr>
            <a:endParaRPr lang="en-GB" sz="1800" dirty="0">
              <a:solidFill>
                <a:srgbClr val="374151"/>
              </a:solidFill>
            </a:endParaRPr>
          </a:p>
          <a:p>
            <a:pPr marL="628650" lvl="1" indent="-171450">
              <a:spcBef>
                <a:spcPts val="600"/>
              </a:spcBef>
            </a:pPr>
            <a:endParaRPr lang="en-GB" sz="1500" dirty="0">
              <a:solidFill>
                <a:srgbClr val="374151"/>
              </a:solidFill>
            </a:endParaRPr>
          </a:p>
          <a:p>
            <a:endParaRPr lang="en-GB" dirty="0"/>
          </a:p>
        </p:txBody>
      </p:sp>
    </p:spTree>
    <p:extLst>
      <p:ext uri="{BB962C8B-B14F-4D97-AF65-F5344CB8AC3E}">
        <p14:creationId xmlns:p14="http://schemas.microsoft.com/office/powerpoint/2010/main" val="1213471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761DDFE-071F-4200-B0AA-394476C2D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3C7FAB-1772-68D4-EB91-EDB878AE7220}"/>
              </a:ext>
            </a:extLst>
          </p:cNvPr>
          <p:cNvSpPr>
            <a:spLocks noGrp="1"/>
          </p:cNvSpPr>
          <p:nvPr>
            <p:ph type="title"/>
          </p:nvPr>
        </p:nvSpPr>
        <p:spPr>
          <a:xfrm>
            <a:off x="838198" y="547815"/>
            <a:ext cx="5167185" cy="1680519"/>
          </a:xfrm>
        </p:spPr>
        <p:txBody>
          <a:bodyPr>
            <a:normAutofit/>
          </a:bodyPr>
          <a:lstStyle/>
          <a:p>
            <a:r>
              <a:rPr lang="en-GB" sz="4000" dirty="0"/>
              <a:t>Impact on waiting list size</a:t>
            </a:r>
          </a:p>
        </p:txBody>
      </p:sp>
      <p:sp>
        <p:nvSpPr>
          <p:cNvPr id="3" name="Content Placeholder 2">
            <a:extLst>
              <a:ext uri="{FF2B5EF4-FFF2-40B4-BE49-F238E27FC236}">
                <a16:creationId xmlns:a16="http://schemas.microsoft.com/office/drawing/2014/main" id="{2621DECB-7D21-1EBA-5B6E-C4A716E8C809}"/>
              </a:ext>
            </a:extLst>
          </p:cNvPr>
          <p:cNvSpPr>
            <a:spLocks noGrp="1"/>
          </p:cNvSpPr>
          <p:nvPr>
            <p:ph idx="1"/>
          </p:nvPr>
        </p:nvSpPr>
        <p:spPr>
          <a:xfrm>
            <a:off x="6186619" y="547815"/>
            <a:ext cx="5178960" cy="1680519"/>
          </a:xfrm>
          <a:ln>
            <a:solidFill>
              <a:schemeClr val="tx2"/>
            </a:solidFill>
          </a:ln>
        </p:spPr>
        <p:txBody>
          <a:bodyPr anchor="ctr">
            <a:noAutofit/>
          </a:bodyPr>
          <a:lstStyle/>
          <a:p>
            <a:pPr marL="0" indent="0">
              <a:buNone/>
            </a:pPr>
            <a:r>
              <a:rPr lang="en-GB" sz="1600" dirty="0">
                <a:solidFill>
                  <a:schemeClr val="tx2"/>
                </a:solidFill>
              </a:rPr>
              <a:t>The strikes have had an impact on wait times for our patients however the Trust has ensured it prioritises patients based on clinical urgency, cancer and those patients who have waited a long time, had cancellations previously and managed to keep the PTL stable and continue to reduce the longest waiting patients over 78 weeks.</a:t>
            </a:r>
          </a:p>
        </p:txBody>
      </p:sp>
      <p:pic>
        <p:nvPicPr>
          <p:cNvPr id="4" name="Picture 3">
            <a:extLst>
              <a:ext uri="{FF2B5EF4-FFF2-40B4-BE49-F238E27FC236}">
                <a16:creationId xmlns:a16="http://schemas.microsoft.com/office/drawing/2014/main" id="{A8236DEC-20FB-3705-E0CA-0D8D57E3B80D}"/>
              </a:ext>
            </a:extLst>
          </p:cNvPr>
          <p:cNvPicPr>
            <a:picLocks noChangeAspect="1"/>
          </p:cNvPicPr>
          <p:nvPr/>
        </p:nvPicPr>
        <p:blipFill>
          <a:blip r:embed="rId2"/>
          <a:stretch>
            <a:fillRect/>
          </a:stretch>
        </p:blipFill>
        <p:spPr>
          <a:xfrm>
            <a:off x="6005383" y="2560206"/>
            <a:ext cx="5167185" cy="3100311"/>
          </a:xfrm>
          <a:prstGeom prst="rect">
            <a:avLst/>
          </a:prstGeom>
        </p:spPr>
      </p:pic>
      <p:pic>
        <p:nvPicPr>
          <p:cNvPr id="5" name="Picture 4">
            <a:extLst>
              <a:ext uri="{FF2B5EF4-FFF2-40B4-BE49-F238E27FC236}">
                <a16:creationId xmlns:a16="http://schemas.microsoft.com/office/drawing/2014/main" id="{654D4C00-4BD0-AABC-6088-322426A37123}"/>
              </a:ext>
            </a:extLst>
          </p:cNvPr>
          <p:cNvPicPr>
            <a:picLocks noChangeAspect="1"/>
          </p:cNvPicPr>
          <p:nvPr/>
        </p:nvPicPr>
        <p:blipFill>
          <a:blip r:embed="rId3"/>
          <a:stretch>
            <a:fillRect/>
          </a:stretch>
        </p:blipFill>
        <p:spPr>
          <a:xfrm>
            <a:off x="361013" y="2560206"/>
            <a:ext cx="5167185" cy="3098550"/>
          </a:xfrm>
          <a:prstGeom prst="rect">
            <a:avLst/>
          </a:prstGeom>
        </p:spPr>
      </p:pic>
      <p:sp>
        <p:nvSpPr>
          <p:cNvPr id="6" name="TextBox 5">
            <a:extLst>
              <a:ext uri="{FF2B5EF4-FFF2-40B4-BE49-F238E27FC236}">
                <a16:creationId xmlns:a16="http://schemas.microsoft.com/office/drawing/2014/main" id="{6D8050D0-20DA-811B-E469-D3693E725FDD}"/>
              </a:ext>
            </a:extLst>
          </p:cNvPr>
          <p:cNvSpPr txBox="1"/>
          <p:nvPr/>
        </p:nvSpPr>
        <p:spPr>
          <a:xfrm>
            <a:off x="3743608" y="2581734"/>
            <a:ext cx="1681018" cy="246221"/>
          </a:xfrm>
          <a:prstGeom prst="rect">
            <a:avLst/>
          </a:prstGeom>
          <a:noFill/>
        </p:spPr>
        <p:txBody>
          <a:bodyPr wrap="square" rtlCol="0">
            <a:spAutoFit/>
          </a:bodyPr>
          <a:lstStyle/>
          <a:p>
            <a:r>
              <a:rPr lang="en-GB" sz="1000" b="1" dirty="0">
                <a:solidFill>
                  <a:schemeClr val="tx2"/>
                </a:solidFill>
              </a:rPr>
              <a:t>Total PTL</a:t>
            </a:r>
          </a:p>
        </p:txBody>
      </p:sp>
      <p:sp>
        <p:nvSpPr>
          <p:cNvPr id="7" name="TextBox 6">
            <a:extLst>
              <a:ext uri="{FF2B5EF4-FFF2-40B4-BE49-F238E27FC236}">
                <a16:creationId xmlns:a16="http://schemas.microsoft.com/office/drawing/2014/main" id="{31BE4809-DEEB-8BCC-F493-4917C081B64C}"/>
              </a:ext>
            </a:extLst>
          </p:cNvPr>
          <p:cNvSpPr txBox="1"/>
          <p:nvPr/>
        </p:nvSpPr>
        <p:spPr>
          <a:xfrm>
            <a:off x="9357241" y="2584766"/>
            <a:ext cx="1681018" cy="246221"/>
          </a:xfrm>
          <a:prstGeom prst="rect">
            <a:avLst/>
          </a:prstGeom>
          <a:noFill/>
        </p:spPr>
        <p:txBody>
          <a:bodyPr wrap="square" rtlCol="0">
            <a:spAutoFit/>
          </a:bodyPr>
          <a:lstStyle/>
          <a:p>
            <a:r>
              <a:rPr lang="en-GB" sz="1000" b="1" dirty="0">
                <a:solidFill>
                  <a:schemeClr val="tx2"/>
                </a:solidFill>
              </a:rPr>
              <a:t>Over 78 weeks PTL</a:t>
            </a:r>
          </a:p>
        </p:txBody>
      </p:sp>
    </p:spTree>
    <p:extLst>
      <p:ext uri="{BB962C8B-B14F-4D97-AF65-F5344CB8AC3E}">
        <p14:creationId xmlns:p14="http://schemas.microsoft.com/office/powerpoint/2010/main" val="4206131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223</TotalTime>
  <Words>542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Impact of industrial action on elective waiting list </vt:lpstr>
      <vt:lpstr>Industrial action so far in 2023, past and planned</vt:lpstr>
      <vt:lpstr>Prioritising of capacity </vt:lpstr>
      <vt:lpstr>Impact of industrial action on planned activity</vt:lpstr>
      <vt:lpstr>Impact of industrial action on planned waiting lists </vt:lpstr>
      <vt:lpstr>Impact on waiting list size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Martyn Rollins</dc:creator>
  <cp:lastModifiedBy>JOSHI, Anjali (LONDON NORTH WEST UNIVERSITY HEALTHCARE NHS TRUST)</cp:lastModifiedBy>
  <cp:revision>8</cp:revision>
  <dcterms:created xsi:type="dcterms:W3CDTF">2023-02-16T13:59:13Z</dcterms:created>
  <dcterms:modified xsi:type="dcterms:W3CDTF">2023-08-24T18:38:49Z</dcterms:modified>
</cp:coreProperties>
</file>